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24" r:id="rId1"/>
  </p:sldMasterIdLst>
  <p:notesMasterIdLst>
    <p:notesMasterId r:id="rId18"/>
  </p:notesMasterIdLst>
  <p:sldIdLst>
    <p:sldId id="265" r:id="rId2"/>
    <p:sldId id="256" r:id="rId3"/>
    <p:sldId id="351" r:id="rId4"/>
    <p:sldId id="352" r:id="rId5"/>
    <p:sldId id="357" r:id="rId6"/>
    <p:sldId id="356" r:id="rId7"/>
    <p:sldId id="355" r:id="rId8"/>
    <p:sldId id="358" r:id="rId9"/>
    <p:sldId id="359" r:id="rId10"/>
    <p:sldId id="353" r:id="rId11"/>
    <p:sldId id="360" r:id="rId12"/>
    <p:sldId id="361" r:id="rId13"/>
    <p:sldId id="362" r:id="rId14"/>
    <p:sldId id="363" r:id="rId15"/>
    <p:sldId id="364" r:id="rId16"/>
    <p:sldId id="3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1" y="62"/>
      </p:cViewPr>
      <p:guideLst>
        <p:guide orient="horz" pos="2136"/>
        <p:guide pos="3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F5C4-0998-9A45-B8E5-5FF096B93598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CED9E-23F4-214D-BAB7-14B4AF37E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5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6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8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9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CED9E-23F4-214D-BAB7-14B4AF37EE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A5F7C-4E0A-4915-81EC-7EC9F174BB47}" type="datetime5">
              <a:rPr lang="en-US" smtClean="0"/>
              <a:t>2-Oct-14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47F2-AF1B-4FA8-966A-91714C97AD5E}" type="datetime5">
              <a:rPr lang="en-US" smtClean="0"/>
              <a:t>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66FE8-3824-4948-91A6-6C81338BA8A1}" type="datetime5">
              <a:rPr lang="en-US" smtClean="0"/>
              <a:t>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05521-9EFB-4178-B0B9-5798EA62AFC2}" type="datetime5">
              <a:rPr lang="en-US" smtClean="0"/>
              <a:t>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BAE2B-4528-461D-B43E-FC1D8CEB421A}" type="datetime5">
              <a:rPr lang="en-US" smtClean="0"/>
              <a:t>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F6060-458A-47B9-8314-AC56BFC19246}" type="datetime5">
              <a:rPr lang="en-US" smtClean="0"/>
              <a:t>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1CE58-A0A4-468E-A1F1-E499C88DDEB3}" type="datetime5">
              <a:rPr lang="en-US" smtClean="0"/>
              <a:t>2-Oct-14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E9168-D884-4987-9F32-72F07BA51739}" type="datetime5">
              <a:rPr lang="en-US" smtClean="0"/>
              <a:t>2-Oct-14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5F62F-4354-4F9D-8FD3-705FFE01B80E}" type="datetime5">
              <a:rPr lang="en-US" smtClean="0"/>
              <a:t>2-Oct-14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B58E1-3178-4DAF-A438-69047B70D57A}" type="datetime5">
              <a:rPr lang="en-US" smtClean="0"/>
              <a:t>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C2BBF-56A5-453A-8598-ED087E64F746}" type="datetime5">
              <a:rPr lang="en-US" smtClean="0"/>
              <a:t>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AD7699-FF6B-4BDF-BA96-511F07D2E76E}" type="datetime5">
              <a:rPr lang="en-US" smtClean="0"/>
              <a:t>2-Oct-14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E9A8A2-2DFA-6F49-B263-8436804B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cells/sca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0.jp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1.JP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90" y="1102936"/>
            <a:ext cx="3558219" cy="50326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9083" y="329574"/>
            <a:ext cx="5436432" cy="685331"/>
          </a:xfrm>
        </p:spPr>
        <p:txBody>
          <a:bodyPr>
            <a:normAutofit/>
          </a:bodyPr>
          <a:lstStyle/>
          <a:p>
            <a:pPr marL="685800"/>
            <a:r>
              <a:rPr lang="en-US" sz="3600" dirty="0" smtClean="0"/>
              <a:t>Taller de bioinformática</a:t>
            </a:r>
            <a:endParaRPr lang="en-GB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0356" y="6135553"/>
            <a:ext cx="4509310" cy="773180"/>
          </a:xfrm>
        </p:spPr>
        <p:txBody>
          <a:bodyPr>
            <a:normAutofit/>
          </a:bodyPr>
          <a:lstStyle/>
          <a:p>
            <a:r>
              <a:rPr lang="es-ES_tradnl" sz="2000" b="1" dirty="0" smtClean="0">
                <a:solidFill>
                  <a:schemeClr val="tx1">
                    <a:lumMod val="75000"/>
                  </a:schemeClr>
                </a:solidFill>
              </a:rPr>
              <a:t>Sarah </a:t>
            </a:r>
            <a:r>
              <a:rPr lang="es-ES_tradnl" sz="2000" b="1" dirty="0" err="1" smtClean="0">
                <a:solidFill>
                  <a:schemeClr val="tx1">
                    <a:lumMod val="75000"/>
                  </a:schemeClr>
                </a:solidFill>
              </a:rPr>
              <a:t>Bonnin</a:t>
            </a:r>
            <a:r>
              <a:rPr lang="es-ES_tradnl" sz="2000" b="1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s-ES_tradnl" sz="2000" b="1" dirty="0">
                <a:solidFill>
                  <a:schemeClr val="tx1">
                    <a:lumMod val="75000"/>
                  </a:schemeClr>
                </a:solidFill>
              </a:rPr>
              <a:t>Jean-François </a:t>
            </a:r>
            <a:r>
              <a:rPr lang="es-ES_tradnl" sz="2000" b="1" dirty="0" smtClean="0">
                <a:solidFill>
                  <a:schemeClr val="tx1">
                    <a:lumMod val="75000"/>
                  </a:schemeClr>
                </a:solidFill>
              </a:rPr>
              <a:t>Taly</a:t>
            </a:r>
            <a:endParaRPr lang="es-ES_tradnl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</a:rPr>
              <a:t>Bioinformatics Core Facility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6" name="Picture 5" descr="Biocore-logo-luca-2012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772" y="6342305"/>
            <a:ext cx="163226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183" y="979366"/>
            <a:ext cx="754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Buscar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mutación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/>
              <a:t>en un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es-ES_tradnl" sz="2800" dirty="0" smtClean="0"/>
              <a:t> de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</a:t>
            </a:r>
            <a:r>
              <a:rPr lang="es-ES_tradnl" sz="2800" dirty="0" smtClean="0"/>
              <a:t> de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vamos a hacer?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33" y="2639767"/>
            <a:ext cx="2743200" cy="25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8090" y="3429000"/>
            <a:ext cx="253342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3200" dirty="0" smtClean="0"/>
              <a:t>Leishmaniosis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75555" y="3721387"/>
            <a:ext cx="1131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9235" y="2407007"/>
            <a:ext cx="128807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Piel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749" y="4354398"/>
            <a:ext cx="195988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Órganos Internos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40643" y="4081806"/>
            <a:ext cx="632690" cy="272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-2700000">
            <a:off x="6348730" y="3093564"/>
            <a:ext cx="632690" cy="272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89183" y="4803008"/>
            <a:ext cx="14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Parasito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3078" y="4783843"/>
            <a:ext cx="215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Enfermedad</a:t>
            </a:r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183" y="979366"/>
            <a:ext cx="754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Buscar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mutación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/>
              <a:t>en un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es-ES_tradnl" sz="2800" dirty="0" smtClean="0"/>
              <a:t> de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</a:t>
            </a:r>
            <a:r>
              <a:rPr lang="es-ES_tradnl" sz="2800" dirty="0" smtClean="0"/>
              <a:t> de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¿2 cepas = 2 Enfermedades?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95" y="2133077"/>
            <a:ext cx="1289188" cy="1193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3304" y="2176642"/>
            <a:ext cx="253342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3200" dirty="0" err="1" smtClean="0"/>
              <a:t>Leishmania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donovani</a:t>
            </a:r>
            <a:r>
              <a:rPr lang="es-ES_tradnl" sz="3200" dirty="0" smtClean="0"/>
              <a:t> CL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09235" y="2407007"/>
            <a:ext cx="128807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Piel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749" y="4354398"/>
            <a:ext cx="195988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Órganos Internos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597960" y="5815891"/>
            <a:ext cx="247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2 Enfermedades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4427" y="5815891"/>
            <a:ext cx="171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2 Cepas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560" y="4181459"/>
            <a:ext cx="253342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3200" dirty="0" err="1"/>
              <a:t>Leishmania</a:t>
            </a:r>
            <a:r>
              <a:rPr lang="es-ES_tradnl" sz="3200" dirty="0"/>
              <a:t> </a:t>
            </a:r>
            <a:r>
              <a:rPr lang="es-ES_tradnl" sz="3200" dirty="0" err="1"/>
              <a:t>donovani</a:t>
            </a:r>
            <a:r>
              <a:rPr lang="es-ES_tradnl" sz="3200" dirty="0"/>
              <a:t> </a:t>
            </a:r>
            <a:r>
              <a:rPr lang="es-ES_tradnl" sz="3200" dirty="0" smtClean="0"/>
              <a:t>VL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52237" y="2715251"/>
            <a:ext cx="7518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39030" y="4720068"/>
            <a:ext cx="7518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86" y="4237923"/>
            <a:ext cx="1289188" cy="11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183" y="979366"/>
            <a:ext cx="754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Buscar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mutación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/>
              <a:t>en un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es-ES_tradnl" sz="2800" dirty="0" smtClean="0"/>
              <a:t> de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</a:t>
            </a:r>
            <a:r>
              <a:rPr lang="es-ES_tradnl" sz="2800" dirty="0" smtClean="0"/>
              <a:t> de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</a:t>
            </a:r>
            <a:r>
              <a:rPr lang="es-ES_tradnl" sz="4800" dirty="0" smtClean="0"/>
              <a:t>es la </a:t>
            </a:r>
            <a:r>
              <a:rPr lang="es-ES_tradnl" sz="4800" dirty="0" err="1" smtClean="0"/>
              <a:t>hypothesis</a:t>
            </a:r>
            <a:r>
              <a:rPr lang="es-ES_tradnl" sz="4800" dirty="0" smtClean="0"/>
              <a:t>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1525" y="2176642"/>
            <a:ext cx="176586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/>
              <a:t>Leishmania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donovani</a:t>
            </a:r>
            <a:r>
              <a:rPr lang="es-ES_tradnl" sz="2400" dirty="0" smtClean="0"/>
              <a:t> CL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9404" y="2354981"/>
            <a:ext cx="128807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Piel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9403" y="4354398"/>
            <a:ext cx="130922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Órganos Internos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597960" y="5815891"/>
            <a:ext cx="247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2 Enfermedades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4427" y="5815891"/>
            <a:ext cx="171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2 Cepas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4781" y="4181459"/>
            <a:ext cx="179260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/>
              <a:t>Leishmania</a:t>
            </a:r>
            <a:r>
              <a:rPr lang="es-ES_tradnl" sz="2400" dirty="0"/>
              <a:t> </a:t>
            </a:r>
            <a:r>
              <a:rPr lang="es-ES_tradnl" sz="2400" dirty="0" err="1"/>
              <a:t>donovani</a:t>
            </a:r>
            <a:r>
              <a:rPr lang="es-ES_tradnl" sz="2400" dirty="0"/>
              <a:t> </a:t>
            </a:r>
            <a:r>
              <a:rPr lang="es-ES_tradnl" sz="2400" dirty="0" smtClean="0"/>
              <a:t>VL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94926" y="2624639"/>
            <a:ext cx="182880" cy="10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54" y="1941569"/>
            <a:ext cx="1897923" cy="1750307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>
          <a:xfrm>
            <a:off x="5067300" y="1802167"/>
            <a:ext cx="2241935" cy="1545948"/>
          </a:xfrm>
          <a:prstGeom prst="wedgeRectCallout">
            <a:avLst>
              <a:gd name="adj1" fmla="val -64665"/>
              <a:gd name="adj2" fmla="val -220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4" b="53108"/>
          <a:stretch/>
        </p:blipFill>
        <p:spPr>
          <a:xfrm>
            <a:off x="5224311" y="1852119"/>
            <a:ext cx="1967694" cy="13882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3" y="4017853"/>
            <a:ext cx="1897923" cy="175030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7394926" y="4751131"/>
            <a:ext cx="182880" cy="10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5067300" y="3928659"/>
            <a:ext cx="2241935" cy="1545948"/>
          </a:xfrm>
          <a:prstGeom prst="wedgeRectCallout">
            <a:avLst>
              <a:gd name="adj1" fmla="val -64665"/>
              <a:gd name="adj2" fmla="val -220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4" b="53108"/>
          <a:stretch/>
        </p:blipFill>
        <p:spPr>
          <a:xfrm>
            <a:off x="5205590" y="4017853"/>
            <a:ext cx="1967694" cy="1388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9432" y="4294340"/>
            <a:ext cx="4617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FF0000"/>
                </a:solidFill>
              </a:rPr>
              <a:t>8x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183" y="979366"/>
            <a:ext cx="754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Buscar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mutación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/>
              <a:t>en un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es-ES_tradnl" sz="2800" dirty="0" smtClean="0"/>
              <a:t> de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</a:t>
            </a:r>
            <a:r>
              <a:rPr lang="es-ES_tradnl" sz="2800" dirty="0" smtClean="0"/>
              <a:t> de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es una mutación?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1525" y="2176642"/>
            <a:ext cx="176586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/>
              <a:t>Leishmania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donovani</a:t>
            </a:r>
            <a:r>
              <a:rPr lang="es-ES_tradnl" sz="2400" dirty="0" smtClean="0"/>
              <a:t> CL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9404" y="2354981"/>
            <a:ext cx="128807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Piel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9403" y="4354398"/>
            <a:ext cx="130922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Órganos Internos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597960" y="5815891"/>
            <a:ext cx="247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2 Enfermedades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4427" y="5815891"/>
            <a:ext cx="171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2 Cepas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4781" y="4181459"/>
            <a:ext cx="179260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/>
              <a:t>Leishmania</a:t>
            </a:r>
            <a:r>
              <a:rPr lang="es-ES_tradnl" sz="2400" dirty="0"/>
              <a:t> </a:t>
            </a:r>
            <a:r>
              <a:rPr lang="es-ES_tradnl" sz="2400" dirty="0" err="1"/>
              <a:t>donovani</a:t>
            </a:r>
            <a:r>
              <a:rPr lang="es-ES_tradnl" sz="2400" dirty="0"/>
              <a:t> </a:t>
            </a:r>
            <a:r>
              <a:rPr lang="es-ES_tradnl" sz="2400" dirty="0" smtClean="0"/>
              <a:t>VL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94926" y="2624639"/>
            <a:ext cx="182880" cy="10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54" y="1941569"/>
            <a:ext cx="1897923" cy="1750307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>
          <a:xfrm>
            <a:off x="5067300" y="1802167"/>
            <a:ext cx="2241935" cy="1545948"/>
          </a:xfrm>
          <a:prstGeom prst="wedgeRectCallout">
            <a:avLst>
              <a:gd name="adj1" fmla="val -64665"/>
              <a:gd name="adj2" fmla="val -220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3" y="4017853"/>
            <a:ext cx="1897923" cy="175030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7394926" y="4751131"/>
            <a:ext cx="182880" cy="10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5067300" y="3928659"/>
            <a:ext cx="2241935" cy="1545948"/>
          </a:xfrm>
          <a:prstGeom prst="wedgeRectCallout">
            <a:avLst>
              <a:gd name="adj1" fmla="val -64665"/>
              <a:gd name="adj2" fmla="val -220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5060" y="4577967"/>
            <a:ext cx="18864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ATTGCG</a:t>
            </a:r>
            <a:r>
              <a:rPr lang="es-ES_tradnl" sz="1400" dirty="0" smtClean="0">
                <a:solidFill>
                  <a:srgbClr val="FF0000"/>
                </a:solidFill>
              </a:rPr>
              <a:t>C</a:t>
            </a:r>
            <a:r>
              <a:rPr lang="es-ES_tradnl" sz="1400" dirty="0" smtClean="0"/>
              <a:t>AGCCCG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245060" y="2421252"/>
            <a:ext cx="18864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ATTGCGTAGCCCG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41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183" y="979366"/>
            <a:ext cx="754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Vamos 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alinear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/>
              <a:t>la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secuencias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/>
              <a:t>de CL i VL contra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</a:t>
            </a:r>
            <a:r>
              <a:rPr lang="es-ES_tradnl" sz="2800" b="1" dirty="0" smtClean="0"/>
              <a:t>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¿Cómo se hace?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8981" y="5738039"/>
            <a:ext cx="31454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ATTGCG</a:t>
            </a:r>
            <a:r>
              <a:rPr lang="es-ES_tradnl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AGCCCG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5316" y="5732071"/>
            <a:ext cx="30111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ATTGCGTAGCCCG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9511" y="2169043"/>
            <a:ext cx="75325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GTGTGGGCGCGCATTGCGTAGCCCGGGGTTTCACA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8270" y="4733411"/>
            <a:ext cx="176586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 smtClean="0"/>
              <a:t>Leishmania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donovani</a:t>
            </a:r>
            <a:r>
              <a:rPr lang="es-ES_tradnl" sz="2400" dirty="0" smtClean="0"/>
              <a:t> CL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64132" y="4733410"/>
            <a:ext cx="179260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err="1"/>
              <a:t>Leishmania</a:t>
            </a:r>
            <a:r>
              <a:rPr lang="es-ES_tradnl" sz="2400" dirty="0"/>
              <a:t> </a:t>
            </a:r>
            <a:r>
              <a:rPr lang="es-ES_tradnl" sz="2400" dirty="0" err="1"/>
              <a:t>donovani</a:t>
            </a:r>
            <a:r>
              <a:rPr lang="es-ES_tradnl" sz="2400" dirty="0"/>
              <a:t> </a:t>
            </a:r>
            <a:r>
              <a:rPr lang="es-ES_tradnl" sz="2400" dirty="0" smtClean="0"/>
              <a:t>VL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60633" y="2502275"/>
            <a:ext cx="301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ATTGCGTAGCCCG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5131" y="2843986"/>
            <a:ext cx="314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ATTGCG</a:t>
            </a:r>
            <a:r>
              <a:rPr lang="es-ES_tradnl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AGCCCG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8545" y="2503749"/>
            <a:ext cx="301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ATTGCGTAGCCCG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3819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9185" y="1844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buClr>
                <a:srgbClr val="FF6600"/>
              </a:buClr>
            </a:pPr>
            <a:r>
              <a:rPr lang="es-ES_tradnl" sz="4000" dirty="0"/>
              <a:t>Articulo publicado en Julio 2014</a:t>
            </a:r>
            <a:endParaRPr lang="es-ES_trad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14" name="Picture 13" descr="Article-DNA-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46" y="1430044"/>
            <a:ext cx="7303508" cy="188447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4592"/>
              </p:ext>
            </p:extLst>
          </p:nvPr>
        </p:nvGraphicFramePr>
        <p:xfrm>
          <a:off x="1108825" y="5012490"/>
          <a:ext cx="7916951" cy="78276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870656"/>
                <a:gridCol w="978443"/>
                <a:gridCol w="868353"/>
                <a:gridCol w="1580225"/>
                <a:gridCol w="577827"/>
                <a:gridCol w="967581"/>
                <a:gridCol w="2073866"/>
              </a:tblGrid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Chrom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 ID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 product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2280763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LdBPK_366140.1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R231C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Ras</a:t>
                      </a:r>
                      <a:r>
                        <a:rPr lang="en-US" sz="1600" dirty="0">
                          <a:effectLst/>
                        </a:rPr>
                        <a:t>-like small </a:t>
                      </a:r>
                      <a:r>
                        <a:rPr lang="en-US" sz="1600" dirty="0" err="1">
                          <a:effectLst/>
                        </a:rPr>
                        <a:t>GTPases</a:t>
                      </a:r>
                      <a:r>
                        <a:rPr lang="en-US" sz="1600" dirty="0">
                          <a:effectLst/>
                        </a:rPr>
                        <a:t>, putative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00132" y="4290737"/>
            <a:ext cx="754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 algn="ctr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¿Que resultado han publicado?</a:t>
            </a:r>
            <a:endParaRPr lang="es-ES_tradn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6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9185" y="1844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buClr>
                <a:srgbClr val="FF6600"/>
              </a:buClr>
            </a:pPr>
            <a:r>
              <a:rPr lang="es-ES_tradnl" sz="4000" dirty="0" smtClean="0"/>
              <a:t>¿Qué herramienta </a:t>
            </a:r>
            <a:r>
              <a:rPr lang="es-ES_tradnl" sz="4000" dirty="0" err="1" smtClean="0"/>
              <a:t>utilisaremos</a:t>
            </a:r>
            <a:r>
              <a:rPr lang="es-ES_tradnl" sz="4000" dirty="0" smtClean="0"/>
              <a:t>?</a:t>
            </a:r>
            <a:endParaRPr lang="es-ES_trad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80" y="1434686"/>
            <a:ext cx="5327239" cy="1477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2601" y="3491951"/>
            <a:ext cx="6769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Plataforma para la computación biomédica</a:t>
            </a:r>
          </a:p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Desarrollada en los EEUU</a:t>
            </a:r>
          </a:p>
          <a:p>
            <a:pPr marL="744538" lvl="1" indent="-268288">
              <a:buClr>
                <a:srgbClr val="FF6600"/>
              </a:buClr>
              <a:buFont typeface="Wingdings" charset="2"/>
              <a:buChar char="§"/>
            </a:pPr>
            <a:r>
              <a:rPr lang="en-US" sz="2800" dirty="0"/>
              <a:t>Penn State </a:t>
            </a:r>
            <a:r>
              <a:rPr lang="en-US" sz="2800" dirty="0" smtClean="0"/>
              <a:t>University</a:t>
            </a:r>
          </a:p>
          <a:p>
            <a:pPr marL="744538" lvl="1" indent="-268288">
              <a:buClr>
                <a:srgbClr val="FF6600"/>
              </a:buClr>
              <a:buFont typeface="Wingdings" charset="2"/>
              <a:buChar char="§"/>
            </a:pPr>
            <a:r>
              <a:rPr lang="en-US" sz="2800" dirty="0"/>
              <a:t>Johns Hopkins University</a:t>
            </a:r>
            <a:endParaRPr lang="en-US" sz="2800" dirty="0" smtClean="0"/>
          </a:p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n-US" sz="2800" dirty="0" smtClean="0"/>
              <a:t>https</a:t>
            </a:r>
            <a:r>
              <a:rPr lang="en-US" sz="2800" dirty="0"/>
              <a:t>://wiki.galaxyproject.org</a:t>
            </a:r>
            <a:endParaRPr lang="es-ES_tradn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0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183" y="979366"/>
            <a:ext cx="754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Buscar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mutación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/>
              <a:t>en un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es-ES_tradnl" sz="2800" dirty="0" smtClean="0"/>
              <a:t> de una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</a:t>
            </a:r>
            <a:r>
              <a:rPr lang="es-ES_tradnl" sz="2800" dirty="0" smtClean="0"/>
              <a:t> de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vamos a hacer?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33" y="2639767"/>
            <a:ext cx="2743200" cy="25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8090" y="3429000"/>
            <a:ext cx="253342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3200" dirty="0" smtClean="0"/>
              <a:t>Leishmaniosis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75555" y="3721387"/>
            <a:ext cx="1131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89183" y="4803008"/>
            <a:ext cx="14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Parasito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3078" y="4783843"/>
            <a:ext cx="215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 smtClean="0">
                <a:solidFill>
                  <a:srgbClr val="00B050"/>
                </a:solidFill>
              </a:rPr>
              <a:t>Enfermedad</a:t>
            </a:r>
            <a:endParaRPr lang="en-US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183" y="979366"/>
            <a:ext cx="754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Infección después de </a:t>
            </a:r>
            <a:r>
              <a:rPr lang="es-ES" sz="2800" dirty="0" smtClean="0"/>
              <a:t>la </a:t>
            </a:r>
            <a:r>
              <a:rPr lang="es-ES" sz="2800" dirty="0"/>
              <a:t>picadura </a:t>
            </a:r>
            <a:r>
              <a:rPr lang="es-ES" sz="2800" dirty="0" smtClean="0"/>
              <a:t>de un </a:t>
            </a:r>
            <a:r>
              <a:rPr lang="es-ES_tradnl" sz="2800" dirty="0" smtClean="0"/>
              <a:t>mosquito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Leishmaniosis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4" y="1639895"/>
            <a:ext cx="760099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9966" y="4691513"/>
            <a:ext cx="7544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" sz="2800" dirty="0" smtClean="0"/>
              <a:t>elemento </a:t>
            </a:r>
            <a:r>
              <a:rPr lang="es-ES" sz="2800" dirty="0"/>
              <a:t>de menor tamaño que puede considerarse </a:t>
            </a:r>
            <a:r>
              <a:rPr lang="es-ES" sz="2800" dirty="0" smtClean="0"/>
              <a:t>vivo: </a:t>
            </a:r>
            <a:r>
              <a:rPr lang="es-ES_tradnl" sz="2800" dirty="0">
                <a:hlinkClick r:id="rId3"/>
              </a:rPr>
              <a:t>30 </a:t>
            </a:r>
            <a:r>
              <a:rPr lang="es-ES_tradnl" sz="2800" dirty="0" smtClean="0">
                <a:hlinkClick r:id="rId3"/>
              </a:rPr>
              <a:t>µm</a:t>
            </a:r>
            <a:endParaRPr lang="es-ES_tradnl" sz="2800" dirty="0" smtClean="0"/>
          </a:p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err="1" smtClean="0"/>
              <a:t>Leishmania</a:t>
            </a:r>
            <a:r>
              <a:rPr lang="es-ES_tradnl" sz="2800" dirty="0" smtClean="0"/>
              <a:t> = 1 célula</a:t>
            </a:r>
          </a:p>
          <a:p>
            <a:pPr marL="287338" indent="-268288">
              <a:buClr>
                <a:srgbClr val="FF6600"/>
              </a:buClr>
              <a:buFont typeface="Wingdings" charset="2"/>
              <a:buChar char="§"/>
            </a:pPr>
            <a:r>
              <a:rPr lang="es-ES_tradnl" sz="2800" dirty="0" smtClean="0"/>
              <a:t>Humano = cientos </a:t>
            </a:r>
            <a:r>
              <a:rPr lang="es-ES_tradnl" sz="2800" dirty="0"/>
              <a:t>de </a:t>
            </a:r>
            <a:r>
              <a:rPr lang="es-ES_tradnl" sz="2800" dirty="0" smtClean="0"/>
              <a:t>billones de células (10</a:t>
            </a:r>
            <a:r>
              <a:rPr lang="es-ES_tradnl" sz="2800" baseline="30000" dirty="0" smtClean="0"/>
              <a:t>14</a:t>
            </a:r>
            <a:r>
              <a:rPr lang="es-ES_tradnl" sz="28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es una célula?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99" y="1002693"/>
            <a:ext cx="6509766" cy="42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1" y="3745238"/>
            <a:ext cx="4307518" cy="2830172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1272619" y="1018095"/>
            <a:ext cx="2747316" cy="3289954"/>
          </a:xfrm>
          <a:prstGeom prst="wedgeRectCallout">
            <a:avLst>
              <a:gd name="adj1" fmla="val 48136"/>
              <a:gd name="adj2" fmla="val 716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289097" y="943708"/>
            <a:ext cx="3779489" cy="2895800"/>
          </a:xfrm>
          <a:prstGeom prst="wedgeEllipseCallout">
            <a:avLst>
              <a:gd name="adj1" fmla="val -45638"/>
              <a:gd name="adj2" fmla="val 715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29" y="1439557"/>
            <a:ext cx="2152497" cy="19515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78" y="1386361"/>
            <a:ext cx="2375555" cy="2452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6985" y="467984"/>
            <a:ext cx="30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Cromosomas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1299" y="494875"/>
            <a:ext cx="30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Proteínas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1" y="3745238"/>
            <a:ext cx="4307518" cy="2830172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1272619" y="1018095"/>
            <a:ext cx="2747316" cy="3289954"/>
          </a:xfrm>
          <a:prstGeom prst="wedgeRectCallout">
            <a:avLst>
              <a:gd name="adj1" fmla="val 48136"/>
              <a:gd name="adj2" fmla="val 716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289097" y="943708"/>
            <a:ext cx="3779489" cy="2895800"/>
          </a:xfrm>
          <a:prstGeom prst="wedgeEllipseCallout">
            <a:avLst>
              <a:gd name="adj1" fmla="val -45638"/>
              <a:gd name="adj2" fmla="val 715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62" y="1439557"/>
            <a:ext cx="2650632" cy="19515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5291" r="12907" b="5934"/>
          <a:stretch/>
        </p:blipFill>
        <p:spPr>
          <a:xfrm>
            <a:off x="1435378" y="1203521"/>
            <a:ext cx="2375555" cy="2818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6985" y="467984"/>
            <a:ext cx="30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I</a:t>
            </a:r>
            <a:r>
              <a:rPr lang="es-ES_tradnl" sz="2800" dirty="0" smtClean="0"/>
              <a:t>nstrucciones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1299" y="494875"/>
            <a:ext cx="30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</a:t>
            </a:r>
            <a:r>
              <a:rPr lang="es-ES_tradnl" sz="2800" dirty="0" smtClean="0"/>
              <a:t>uebles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es un cromosoma?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2" y="920221"/>
            <a:ext cx="7827748" cy="56314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7262" y="2681050"/>
            <a:ext cx="28852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2800" dirty="0" smtClean="0"/>
          </a:p>
          <a:p>
            <a:pPr algn="ctr"/>
            <a:r>
              <a:rPr lang="es-ES_tradnl" sz="2800" dirty="0" smtClean="0"/>
              <a:t>Secuencia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579" y="6057781"/>
            <a:ext cx="2885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Nucleótidos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9183" y="4591235"/>
            <a:ext cx="2885243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28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es un gene?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96" y="1271058"/>
            <a:ext cx="5241304" cy="483364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6368200" y="1144987"/>
            <a:ext cx="2479249" cy="1749042"/>
          </a:xfrm>
          <a:prstGeom prst="wedgeRectCallout">
            <a:avLst>
              <a:gd name="adj1" fmla="val -66841"/>
              <a:gd name="adj2" fmla="val 109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66" y="1220578"/>
            <a:ext cx="2162175" cy="1591959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368200" y="3429000"/>
            <a:ext cx="2479249" cy="1749042"/>
          </a:xfrm>
          <a:prstGeom prst="wedgeRectCallout">
            <a:avLst>
              <a:gd name="adj1" fmla="val -66461"/>
              <a:gd name="adj2" fmla="val -181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66" y="3534800"/>
            <a:ext cx="2162175" cy="15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9185" y="184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/>
              <a:t>¿Qué es un gene?</a:t>
            </a:r>
            <a:endParaRPr lang="es-ES_tradnl" sz="4800" dirty="0"/>
          </a:p>
        </p:txBody>
      </p:sp>
      <p:sp>
        <p:nvSpPr>
          <p:cNvPr id="11" name="Rectangle 10"/>
          <p:cNvSpPr/>
          <p:nvPr/>
        </p:nvSpPr>
        <p:spPr>
          <a:xfrm>
            <a:off x="1389183" y="808898"/>
            <a:ext cx="7315200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6339111"/>
            <a:ext cx="914400" cy="46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96" y="1271058"/>
            <a:ext cx="5241304" cy="483364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6368200" y="1144987"/>
            <a:ext cx="2479249" cy="1749042"/>
          </a:xfrm>
          <a:prstGeom prst="wedgeRectCallout">
            <a:avLst>
              <a:gd name="adj1" fmla="val -66841"/>
              <a:gd name="adj2" fmla="val 109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74" y="1220578"/>
            <a:ext cx="1591959" cy="1591959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368200" y="3429000"/>
            <a:ext cx="2479249" cy="1749042"/>
          </a:xfrm>
          <a:prstGeom prst="wedgeRectCallout">
            <a:avLst>
              <a:gd name="adj1" fmla="val -66461"/>
              <a:gd name="adj2" fmla="val -181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83" y="3534800"/>
            <a:ext cx="1531540" cy="15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47645</TotalTime>
  <Words>311</Words>
  <Application>Microsoft Office PowerPoint</Application>
  <PresentationFormat>On-screen Show (4:3)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Consolas</vt:lpstr>
      <vt:lpstr>Gill Sans MT</vt:lpstr>
      <vt:lpstr>Times New Roman</vt:lpstr>
      <vt:lpstr>Verdana</vt:lpstr>
      <vt:lpstr>Wingdings</vt:lpstr>
      <vt:lpstr>Wingdings 2</vt:lpstr>
      <vt:lpstr>Solstice</vt:lpstr>
      <vt:lpstr>Taller de bioinformática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 Core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ernesto lowy</dc:creator>
  <cp:lastModifiedBy>Jean-Francois Taly</cp:lastModifiedBy>
  <cp:revision>254</cp:revision>
  <dcterms:created xsi:type="dcterms:W3CDTF">2012-11-21T14:34:19Z</dcterms:created>
  <dcterms:modified xsi:type="dcterms:W3CDTF">2014-10-03T08:17:00Z</dcterms:modified>
</cp:coreProperties>
</file>